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70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129CD-15BF-4D93-8018-675BE8FD5B56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8DB71-CC95-4851-8490-F2B36DCD1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DB71-CC95-4851-8490-F2B36DCD104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DB71-CC95-4851-8490-F2B36DCD104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DB71-CC95-4851-8490-F2B36DCD104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8DB71-CC95-4851-8490-F2B36DCD10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2624" cy="1008111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Бюджет для граждан</a:t>
            </a:r>
            <a:endParaRPr lang="ru-RU" sz="32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368752" cy="3096344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Отчет об исполнении бюджета Порздневского сельского поселения Лухского муниципального района за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202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2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357166"/>
          <a:ext cx="8072494" cy="33575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72494"/>
              </a:tblGrid>
              <a:tr h="3357586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подпрограммы "Выплаты ежемесячного пенсионного обеспечения, ежемесячной доплаты к трудовой пенсии по старости отдельным категориям граждан" муниципальной программы Порздневского сельского поселения "Социальная поддержка граждан Порздневского сельского поселения" произведены расходы на выплату пенсий муниципальным служащим в размере 271 843,32 руб.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непрограммых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направлений деятельности органов местного самоуправления произведены расходы по воинскому учету на территориях, где отсутствуют военные комиссариаты на сумму 101 000,00 руб. Оплата членских взносов в Совет муниципальных образований Ивановской области 5 604 руб. Обустройство противопожарного водоема в д.Русиновская по решению суда 79 793,60 руб.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112568"/>
          </a:xfr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Уважаемые жители Порздневского сельского поселения !</a:t>
            </a:r>
          </a:p>
          <a:p>
            <a:pPr algn="ctr"/>
            <a:endParaRPr lang="ru-RU" dirty="0" smtClean="0">
              <a:latin typeface="Book Antiqua" pitchFamily="18" charset="0"/>
            </a:endParaRPr>
          </a:p>
          <a:p>
            <a:pPr algn="just"/>
            <a:r>
              <a:rPr lang="ru-RU" dirty="0" smtClean="0">
                <a:latin typeface="Book Antiqua" pitchFamily="18" charset="0"/>
              </a:rPr>
              <a:t> Представляем вашему вниманию Отчет об исполнении бюджета Порздневского сельского поселения Лухского муниципального района  за </a:t>
            </a:r>
            <a:r>
              <a:rPr lang="ru-RU" dirty="0" smtClean="0">
                <a:latin typeface="Book Antiqua" pitchFamily="18" charset="0"/>
              </a:rPr>
              <a:t>202</a:t>
            </a:r>
            <a:r>
              <a:rPr lang="en-US" dirty="0" smtClean="0">
                <a:latin typeface="Book Antiqua" pitchFamily="18" charset="0"/>
              </a:rPr>
              <a:t>2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года в рамках проекта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Порздневского сельского поселения.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dk1"/>
                </a:solidFill>
                <a:latin typeface="Bookman Old Style" pitchFamily="18" charset="0"/>
                <a:ea typeface="+mn-ea"/>
                <a:cs typeface="+mn-cs"/>
              </a:rPr>
              <a:t>Что такое бюджет ?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idx="1"/>
          </p:nvPr>
        </p:nvSpPr>
        <p:spPr>
          <a:xfrm>
            <a:off x="755576" y="1340768"/>
            <a:ext cx="3024336" cy="1584177"/>
          </a:xfrm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8" name="Содержимое 12"/>
          <p:cNvSpPr txBox="1">
            <a:spLocks/>
          </p:cNvSpPr>
          <p:nvPr/>
        </p:nvSpPr>
        <p:spPr>
          <a:xfrm>
            <a:off x="5580112" y="1340768"/>
            <a:ext cx="3213570" cy="1512168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РАСХОДЫ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выплачиваемые из бюджета денежные средства (содержание и ремонт дорог, транспортные услуги,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ЖКХ, культура и другие)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pic>
        <p:nvPicPr>
          <p:cNvPr id="10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556792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95348" y="4071942"/>
            <a:ext cx="235745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pic>
        <p:nvPicPr>
          <p:cNvPr id="1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796136" y="4000504"/>
            <a:ext cx="251445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5373216"/>
            <a:ext cx="828680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</a:t>
            </a:r>
            <a:r>
              <a:rPr lang="ru-RU" sz="1600" dirty="0" smtClean="0"/>
              <a:t>предъявляемое </a:t>
            </a:r>
            <a:r>
              <a:rPr lang="ru-RU" sz="1600" dirty="0"/>
              <a:t>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Решением сессии Совета Порздневского сельского поселения от 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06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.12.202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2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№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34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«О внесении изменений и дополнений в решение Совета Порздневского сельского поселения №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6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от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9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.12.202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1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года «О бюджете Порздневского сельского поселения на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202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2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год и плановый период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202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3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-202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4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годов» бюджет поселения утвержден по доходам </a:t>
            </a:r>
            <a:r>
              <a:rPr lang="en-US" sz="2700" dirty="0" smtClean="0">
                <a:latin typeface="Book Antiqua" pitchFamily="18" charset="0"/>
              </a:rPr>
              <a:t>16 250 785.19 </a:t>
            </a:r>
            <a:r>
              <a:rPr lang="ru-RU" sz="2700" dirty="0" smtClean="0">
                <a:latin typeface="Book Antiqua" pitchFamily="18" charset="0"/>
              </a:rPr>
              <a:t>в </a:t>
            </a:r>
            <a:r>
              <a:rPr lang="ru-RU" sz="2700" dirty="0" smtClean="0">
                <a:latin typeface="Book Antiqua" pitchFamily="18" charset="0"/>
              </a:rPr>
              <a:t>сумме рублей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, по расходам в сумме </a:t>
            </a:r>
            <a:r>
              <a:rPr lang="en-US" sz="2700" dirty="0" smtClean="0">
                <a:solidFill>
                  <a:schemeClr val="dk1"/>
                </a:solidFill>
                <a:latin typeface="Book Antiqua" pitchFamily="18" charset="0"/>
              </a:rPr>
              <a:t>16 250 785.19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рублей, без дефицита бюджета.</a:t>
            </a:r>
          </a:p>
          <a:p>
            <a:pPr algn="just">
              <a:lnSpc>
                <a:spcPct val="120000"/>
              </a:lnSpc>
            </a:pP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Поступления доходов различного уровня по факту в бюджете Порздневского сельского поселения в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2022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году составили 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16 166 651,89 руб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., это </a:t>
            </a:r>
            <a:r>
              <a:rPr lang="ru-RU" sz="2700" dirty="0" smtClean="0">
                <a:latin typeface="Book Antiqua" pitchFamily="18" charset="0"/>
              </a:rPr>
              <a:t>99,48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%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исполнения плановых значений.  </a:t>
            </a:r>
          </a:p>
          <a:p>
            <a:pPr algn="just">
              <a:lnSpc>
                <a:spcPct val="120000"/>
              </a:lnSpc>
            </a:pP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Собственные доходы по факту поступили в сумме 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413 561,38 руб</a:t>
            </a:r>
            <a:r>
              <a:rPr lang="ru-RU" sz="2700" dirty="0" smtClean="0">
                <a:solidFill>
                  <a:schemeClr val="dk1"/>
                </a:solidFill>
                <a:latin typeface="Book Antiqua" pitchFamily="18" charset="0"/>
              </a:rPr>
              <a:t>., процент исполнения плановых показателей составил 99,10%. </a:t>
            </a:r>
          </a:p>
          <a:p>
            <a:pPr algn="just">
              <a:lnSpc>
                <a:spcPct val="120000"/>
              </a:lnSpc>
            </a:pPr>
            <a:r>
              <a:rPr lang="ru-RU" sz="2700" dirty="0" smtClean="0">
                <a:latin typeface="Book Antiqua" pitchFamily="18" charset="0"/>
              </a:rPr>
              <a:t>Расходы бюджета Порздневского сельского поселения по факту составили  </a:t>
            </a:r>
            <a:r>
              <a:rPr lang="ru-RU" sz="2700" dirty="0" smtClean="0">
                <a:latin typeface="Book Antiqua" pitchFamily="18" charset="0"/>
              </a:rPr>
              <a:t>15 960 462,00 руб</a:t>
            </a:r>
            <a:r>
              <a:rPr lang="ru-RU" sz="2700" dirty="0" smtClean="0">
                <a:latin typeface="Book Antiqua" pitchFamily="18" charset="0"/>
              </a:rPr>
              <a:t>., это </a:t>
            </a:r>
            <a:r>
              <a:rPr lang="ru-RU" sz="2700" dirty="0" smtClean="0">
                <a:latin typeface="Book Antiqua" pitchFamily="18" charset="0"/>
              </a:rPr>
              <a:t>98,21% </a:t>
            </a:r>
            <a:r>
              <a:rPr lang="ru-RU" sz="2700" dirty="0" smtClean="0">
                <a:latin typeface="Book Antiqua" pitchFamily="18" charset="0"/>
              </a:rPr>
              <a:t>исполнения плановых показателей.</a:t>
            </a:r>
          </a:p>
          <a:p>
            <a:pPr algn="just">
              <a:lnSpc>
                <a:spcPct val="120000"/>
              </a:lnSpc>
              <a:buNone/>
            </a:pPr>
            <a:endParaRPr lang="ru-RU" sz="2700" dirty="0" smtClean="0">
              <a:latin typeface="Book Antiqua" pitchFamily="18" charset="0"/>
            </a:endParaRPr>
          </a:p>
          <a:p>
            <a:pPr algn="just"/>
            <a:endParaRPr lang="ru-RU" sz="2700" dirty="0" smtClean="0">
              <a:solidFill>
                <a:schemeClr val="dk1"/>
              </a:solidFill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200" dirty="0" smtClean="0">
                <a:solidFill>
                  <a:schemeClr val="dk1"/>
                </a:solidFill>
                <a:latin typeface="Book Antiqua" pitchFamily="18" charset="0"/>
                <a:ea typeface="+mn-ea"/>
                <a:cs typeface="+mn-cs"/>
              </a:rPr>
              <a:t>Исполнение бюджета по налоговым и неналоговым доходам                     за </a:t>
            </a:r>
            <a:r>
              <a:rPr lang="ru-RU" altLang="ru-RU" sz="2200" dirty="0" smtClean="0">
                <a:solidFill>
                  <a:schemeClr val="dk1"/>
                </a:solidFill>
                <a:latin typeface="Book Antiqua" pitchFamily="18" charset="0"/>
                <a:ea typeface="+mn-ea"/>
                <a:cs typeface="+mn-cs"/>
              </a:rPr>
              <a:t>2022 </a:t>
            </a:r>
            <a:r>
              <a:rPr lang="ru-RU" altLang="ru-RU" sz="2200" dirty="0" smtClean="0">
                <a:solidFill>
                  <a:schemeClr val="dk1"/>
                </a:solidFill>
                <a:latin typeface="Book Antiqua" pitchFamily="18" charset="0"/>
                <a:ea typeface="+mn-ea"/>
                <a:cs typeface="+mn-cs"/>
              </a:rPr>
              <a:t>год</a:t>
            </a:r>
            <a:endParaRPr lang="ru-RU" sz="2200" dirty="0" smtClean="0">
              <a:solidFill>
                <a:schemeClr val="dk1"/>
              </a:solidFill>
              <a:latin typeface="Book Antiqua" pitchFamily="18" charset="0"/>
              <a:ea typeface="+mn-ea"/>
              <a:cs typeface="+mn-cs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368152"/>
                <a:gridCol w="1440160"/>
                <a:gridCol w="137849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 </a:t>
                      </a:r>
                      <a:r>
                        <a:rPr lang="ru-RU" baseline="0" dirty="0" smtClean="0"/>
                        <a:t>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НЕНАЛОГОВЫЕ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406119,68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413561,38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175130,00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173499,51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99,06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50317,42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167,72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землю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161000,00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150454,77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94,03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продажи земельных участков, находящихся в собственности сельских поселений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39289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39289,19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dk1"/>
                </a:solidFill>
                <a:latin typeface="Bookman Old Style" pitchFamily="18" charset="0"/>
                <a:ea typeface="+mn-ea"/>
                <a:cs typeface="+mn-cs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1187624" y="1412776"/>
            <a:ext cx="6480720" cy="360040"/>
          </a:xfrm>
          <a:extLst>
            <a:ext uri="{909E8E84-426E-40DD-AFC4-6F175D3DCCD1}"/>
            <a:ext uri="{91240B29-F687-4F45-9708-019B960494DF}"/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rIns="18288">
            <a:norm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rgbClr val="FF0000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844824"/>
            <a:ext cx="1944216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софинансирования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1844824"/>
            <a:ext cx="2808312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1844824"/>
            <a:ext cx="1872208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4077072"/>
          <a:ext cx="7776864" cy="244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155"/>
                <a:gridCol w="1510071"/>
                <a:gridCol w="1504478"/>
                <a:gridCol w="1440160"/>
              </a:tblGrid>
              <a:tr h="6279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 </a:t>
                      </a:r>
                      <a:r>
                        <a:rPr lang="ru-RU" baseline="0" dirty="0" smtClean="0"/>
                        <a:t>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358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10133159,51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10133159,51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</a:tr>
              <a:tr h="358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Субсидии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1490654,00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1399079,00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93,86</a:t>
                      </a:r>
                      <a:endParaRPr lang="ru-RU" sz="1400" dirty="0"/>
                    </a:p>
                  </a:txBody>
                  <a:tcPr/>
                </a:tc>
              </a:tr>
              <a:tr h="358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101000,00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101000,00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</a:tr>
              <a:tr h="3588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межбюджетные трансферты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4119852,00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4119852,00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</a:tr>
              <a:tr h="358829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15844665,51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15753090,51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altLang="ru-RU" sz="2400" dirty="0" smtClean="0">
                <a:solidFill>
                  <a:schemeClr val="dk1"/>
                </a:solidFill>
                <a:latin typeface="Book Antiqua" pitchFamily="18" charset="0"/>
              </a:rPr>
              <a:t>Исполнение бюджета по расходам за 2021 год (ведомственная структура расходов)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599" cy="533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50704"/>
                <a:gridCol w="792088"/>
                <a:gridCol w="1440160"/>
                <a:gridCol w="1440160"/>
                <a:gridCol w="1306487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Классификация</a:t>
                      </a:r>
                      <a:r>
                        <a:rPr lang="ru-RU" baseline="0" dirty="0" smtClean="0"/>
                        <a:t> расходов</a:t>
                      </a:r>
                      <a:endParaRPr lang="ru-RU" dirty="0" smtClean="0"/>
                    </a:p>
                    <a:p>
                      <a:endParaRPr lang="ru-RU" dirty="0"/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 </a:t>
                      </a:r>
                      <a:r>
                        <a:rPr lang="ru-RU" baseline="0" dirty="0" smtClean="0"/>
                        <a:t> 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Общегосударственные вопросы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3 876 898,39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3 744 409,82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96,58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101 000,00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101 000,00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1 023 076,68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1 022 869,57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98,98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3 486 317,00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3 364 311,00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96,48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2 852 876,12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2 817 255,29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98,75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Культура, 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4 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628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77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4 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628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77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271 844,00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271 843,32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10 000,00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10 000,00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расходов: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16250785,19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15960462,00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altLang="ru-RU" sz="2000" dirty="0" smtClean="0">
                <a:solidFill>
                  <a:schemeClr val="dk1"/>
                </a:solidFill>
                <a:latin typeface="Book Antiqua" pitchFamily="18" charset="0"/>
              </a:rPr>
              <a:t>Исполнение бюджета по целевым программам за </a:t>
            </a:r>
            <a:r>
              <a:rPr lang="ru-RU" altLang="ru-RU" sz="2000" dirty="0" smtClean="0">
                <a:solidFill>
                  <a:schemeClr val="dk1"/>
                </a:solidFill>
                <a:latin typeface="Book Antiqua" pitchFamily="18" charset="0"/>
              </a:rPr>
              <a:t>2022 </a:t>
            </a:r>
            <a:r>
              <a:rPr lang="ru-RU" altLang="ru-RU" sz="2000" dirty="0" smtClean="0">
                <a:solidFill>
                  <a:schemeClr val="dk1"/>
                </a:solidFill>
                <a:latin typeface="Book Antiqua" pitchFamily="18" charset="0"/>
              </a:rPr>
              <a:t>год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212196"/>
          <a:ext cx="8072494" cy="50743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72494"/>
              </a:tblGrid>
              <a:tr h="5074323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рамках подпрограммы "Обеспечение деятельности органов местного самоуправления администрации Порздневского сельского поселения" муниципальной программы Порздневского сельского поселения "Совершенствование управления муниципальными финансами" осуществлены выплаты на сумму 3 708 805,82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в том числе: на заработную плату и начисления 3 061 284,94 руб., на услуги связи 43 341,00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коммунальные услуги 14 743,75 руб., работы,  услуги по содержанию имущества 27 246,95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прочие работы, услуги 236 639,30 руб., увеличение стоимости основных средств 99 145,00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руб.,увеличение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стоимости материальных запасов 113 244,01 руб., оплата налогов и сборов 821,96 руб.   Межбюджетные трансферты предаваемые бюджетам муниципальных районов из бюджетов поселения на осуществление части полномочий по решению вопросов местного значения в соответствии с заключенными соглашениями перечислены в сумме 91 740,91 руб.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подпрограммы "Обеспечение финансирования непредвиденных доходов" муниципальной программы Порздневского сельского поселения "Совершенствование управления муниципальными финансами"  произведена единовременная материальная выплата пострадавшим от пожара в сумме 30 000 руб.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подпрограммы «Развитие пожарной безопасности Порздневского сельского поселения» муниципальной программы Порздневского сельского поселения «Обеспечение пожарной безопасности граждан на территории Порздневского сельского поселения» произведены расходы сумме 943 075,97 руб. В том числе на  содержание пожарной машины 299 964,76 руб., расчистка от снега подъездных путей к противопожарным водоемам 287 956,50 руб.,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устройство незамерзающих прорубей 28 658,82 руб., опашка около населенных пунктов поселения 20 392,02 руб., вырубка кустарника около противопожарного водоема 14 785,94 руб., приобретение указательных табличек 18 200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обслуживание пожарной сигнализации и уличных средств оповещения 39 600,90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приобретение  противопожарного инвентаря 24900 руб., приобретение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мотопомпы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68 000 руб. и комплектующих к </a:t>
                      </a:r>
                      <a:r>
                        <a:rPr lang="ru-RU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мотопомпам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40 631 руб.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подпрограммы "Создание условий для предоставления транспортных услуг населению" муниципальной программы Порздневского сельского поселения "Организация дорожной деятельности и транспортных услуг в границах поселения" произведены расходы в сумме 440 600,00 руб.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374354"/>
          <a:ext cx="8215370" cy="59293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15370"/>
              </a:tblGrid>
              <a:tr h="5929354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подпрограммы "Ремонт и содержание дорог поселения" муниципальной программы Порздневского сельского поселения "Организация дорожной деятельности и транспортных услуг в границах поселения" произведены расходы в сумме 2 517 002,00 руб., в том числе: на расчистку дорог от снега в зимний период на сумму 1 198 754,20 руб., ямочный ремонт ул. Школьная и подъезда к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ул.Стоителей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 ул.Мира  с. Порздни на сумму 833 108,20 руб., в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д.Кузнечиха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выполнены работы по устройству водопропускной трубы на сумму 75 985,00 руб., ямочный ремонт к подъезду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д.Кунино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20 500,00 руб.,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текущий ремонт моста через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р.Порздня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 подъезде к д.Камешково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388 654,60 руб.,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 рамках подпрограммы «Благоустройство населенных пунктов поселения» муниципальной программы Порздневского сельского поселения «Благоустройство и содержание имущества поселения» произведены расходы в сумме 2 852 876,12 руб., в том числе: на оплату электроэнергии уличного освещения 267 232,91 руб., ремонт сети уличного освещения 287 965,92 руб., оплата договоров о размещении сети наружного освещения 74 915,34 руб., монтаж и подключение светильников уличного освещения 45 008,24 руб.,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договоров по обеспечению жителей населенных пунктов водой 79 248,56 руб., ремонт водопроводных сетей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д.Кокоурово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д.Осоково, с.Порздни и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д.Кунино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657 236,76 руб., приобретение материалов и запасных частей для ремонта водопроводных сетей 223 514,68 руб.,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оплата договоров об утилизации люминесцентных ламп 1960 руб., расчистка дренажных труб 7 474,42 руб., отчет об обращении с отходами 11 300 руб., косметический ремонт памятников ВОВ 10 587,60 руб., засыпка аварийных неиспользуемых колодцев 20 609,53 руб., обработка территории от борщевика 29 925,00 руб., спил деревьев и вырубка кустарника 154 988,38 руб.,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обкос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травы 71 387,33 руб., ремонт мостовых переходов в д.Глазуново 14 621,36 руб., ремонт площадок сбора ТКО 17 587,82 руб., приобретение контейнеров для сбора люминесцентных ламп 7 000 руб., уборка территории поселения от мусора 143 793,85 руб., планировка территории по ул. Школьная, ул.Льнозавода с.Порздни 70 181,77 руб., ремонт мостового перехода через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р.Порздня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210 086,76 руб.,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приобретение уличного оборудования 73 954,60 руб.                               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уборка и вывоз мусора с территории кладбищ на сумму 57 750,00 руб., установка контейнерных площадок для сбора ТБО в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д.Кокоурово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2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д.Федотиха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90 019,68 руб., вывоз ТБО  54 480,32 руб.,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В рамках подпрограммы "Обеспечение деятельности учреждений культуры" муниципальной программы Порздневского сельского поселения "Культура Порздневского сельского поселения" перечислены субсидии на выполнение муниципального задания в сумме 3 611 834,00 руб., субсидия на поэтапное доведение заработной платы работникам культуры до средней заработной платы по Ивановской области 1 016 939,00 руб. 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753</Words>
  <Application>Microsoft Office PowerPoint</Application>
  <PresentationFormat>Экран (4:3)</PresentationFormat>
  <Paragraphs>145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</vt:lpstr>
      <vt:lpstr>Слайд 2</vt:lpstr>
      <vt:lpstr>Что такое бюджет ?</vt:lpstr>
      <vt:lpstr>Слайд 4</vt:lpstr>
      <vt:lpstr>Исполнение бюджета по налоговым и неналоговым доходам                     за 2022 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Исполнение бюджета по расходам за 2021 год (ведомственная структура расходов)</vt:lpstr>
      <vt:lpstr>Исполнение бюджета по целевым программам за 2022 год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admporzdni</dc:creator>
  <cp:lastModifiedBy>admporzdni</cp:lastModifiedBy>
  <cp:revision>70</cp:revision>
  <dcterms:modified xsi:type="dcterms:W3CDTF">2023-04-27T11:04:14Z</dcterms:modified>
</cp:coreProperties>
</file>