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0" r:id="rId2"/>
    <p:sldId id="271" r:id="rId3"/>
  </p:sldIdLst>
  <p:sldSz cx="12601575" cy="7200900"/>
  <p:notesSz cx="6797675" cy="9928225"/>
  <p:defaultTextStyle>
    <a:defPPr>
      <a:defRPr lang="ru-RU"/>
    </a:defPPr>
    <a:lvl1pPr marL="0" algn="l" defTabSz="9201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0080" algn="l" defTabSz="9201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20161" algn="l" defTabSz="9201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80241" algn="l" defTabSz="9201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40321" algn="l" defTabSz="9201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00402" algn="l" defTabSz="9201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60482" algn="l" defTabSz="9201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20563" algn="l" defTabSz="9201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80643" algn="l" defTabSz="92016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4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B7875"/>
    <a:srgbClr val="FF7C80"/>
    <a:srgbClr val="FF5050"/>
    <a:srgbClr val="FC918E"/>
    <a:srgbClr val="FDCFF6"/>
    <a:srgbClr val="E79991"/>
    <a:srgbClr val="8CB6A3"/>
    <a:srgbClr val="F48D78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354" y="-96"/>
      </p:cViewPr>
      <p:guideLst>
        <p:guide orient="horz" pos="2268"/>
        <p:guide pos="39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222BC-263B-42C0-AF24-13B530E6397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66725" y="1239838"/>
            <a:ext cx="5864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35F0C-7BC9-43A6-A735-C96153D2E1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64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20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0080" algn="l" defTabSz="920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20161" algn="l" defTabSz="920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80241" algn="l" defTabSz="920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40321" algn="l" defTabSz="920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00402" algn="l" defTabSz="920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60482" algn="l" defTabSz="920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20563" algn="l" defTabSz="920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80643" algn="l" defTabSz="92016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5197" y="1178481"/>
            <a:ext cx="9451182" cy="250698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5197" y="3782140"/>
            <a:ext cx="9451182" cy="17385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60080" indent="0" algn="ctr">
              <a:buNone/>
              <a:defRPr sz="2000"/>
            </a:lvl2pPr>
            <a:lvl3pPr marL="920161" indent="0" algn="ctr">
              <a:buNone/>
              <a:defRPr sz="1800"/>
            </a:lvl3pPr>
            <a:lvl4pPr marL="1380241" indent="0" algn="ctr">
              <a:buNone/>
              <a:defRPr sz="1600"/>
            </a:lvl4pPr>
            <a:lvl5pPr marL="1840321" indent="0" algn="ctr">
              <a:buNone/>
              <a:defRPr sz="1600"/>
            </a:lvl5pPr>
            <a:lvl6pPr marL="2300402" indent="0" algn="ctr">
              <a:buNone/>
              <a:defRPr sz="1600"/>
            </a:lvl6pPr>
            <a:lvl7pPr marL="2760482" indent="0" algn="ctr">
              <a:buNone/>
              <a:defRPr sz="1600"/>
            </a:lvl7pPr>
            <a:lvl8pPr marL="3220563" indent="0" algn="ctr">
              <a:buNone/>
              <a:defRPr sz="1600"/>
            </a:lvl8pPr>
            <a:lvl9pPr marL="3680643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87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03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8002" y="383382"/>
            <a:ext cx="2717215" cy="610243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359" y="383382"/>
            <a:ext cx="7994124" cy="610243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58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34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795" y="1795227"/>
            <a:ext cx="10868858" cy="299537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95" y="4818936"/>
            <a:ext cx="10868858" cy="157519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600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201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802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403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3004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604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20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806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93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358" y="1916908"/>
            <a:ext cx="5355670" cy="456890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547" y="1916908"/>
            <a:ext cx="5355670" cy="456890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4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000" y="383383"/>
            <a:ext cx="10868858" cy="139184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002" y="1765222"/>
            <a:ext cx="5331056" cy="8651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0080" indent="0">
              <a:buNone/>
              <a:defRPr sz="2000" b="1"/>
            </a:lvl2pPr>
            <a:lvl3pPr marL="920161" indent="0">
              <a:buNone/>
              <a:defRPr sz="1800" b="1"/>
            </a:lvl3pPr>
            <a:lvl4pPr marL="1380241" indent="0">
              <a:buNone/>
              <a:defRPr sz="1600" b="1"/>
            </a:lvl4pPr>
            <a:lvl5pPr marL="1840321" indent="0">
              <a:buNone/>
              <a:defRPr sz="1600" b="1"/>
            </a:lvl5pPr>
            <a:lvl6pPr marL="2300402" indent="0">
              <a:buNone/>
              <a:defRPr sz="1600" b="1"/>
            </a:lvl6pPr>
            <a:lvl7pPr marL="2760482" indent="0">
              <a:buNone/>
              <a:defRPr sz="1600" b="1"/>
            </a:lvl7pPr>
            <a:lvl8pPr marL="3220563" indent="0">
              <a:buNone/>
              <a:defRPr sz="1600" b="1"/>
            </a:lvl8pPr>
            <a:lvl9pPr marL="368064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8002" y="2630331"/>
            <a:ext cx="5331056" cy="38688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9547" y="1765222"/>
            <a:ext cx="5357311" cy="8651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0080" indent="0">
              <a:buNone/>
              <a:defRPr sz="2000" b="1"/>
            </a:lvl2pPr>
            <a:lvl3pPr marL="920161" indent="0">
              <a:buNone/>
              <a:defRPr sz="1800" b="1"/>
            </a:lvl3pPr>
            <a:lvl4pPr marL="1380241" indent="0">
              <a:buNone/>
              <a:defRPr sz="1600" b="1"/>
            </a:lvl4pPr>
            <a:lvl5pPr marL="1840321" indent="0">
              <a:buNone/>
              <a:defRPr sz="1600" b="1"/>
            </a:lvl5pPr>
            <a:lvl6pPr marL="2300402" indent="0">
              <a:buNone/>
              <a:defRPr sz="1600" b="1"/>
            </a:lvl6pPr>
            <a:lvl7pPr marL="2760482" indent="0">
              <a:buNone/>
              <a:defRPr sz="1600" b="1"/>
            </a:lvl7pPr>
            <a:lvl8pPr marL="3220563" indent="0">
              <a:buNone/>
              <a:defRPr sz="1600" b="1"/>
            </a:lvl8pPr>
            <a:lvl9pPr marL="368064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9547" y="2630331"/>
            <a:ext cx="5357311" cy="38688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14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95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87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002" y="480061"/>
            <a:ext cx="4064335" cy="16802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311" y="1036798"/>
            <a:ext cx="6379547" cy="51173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8002" y="2160272"/>
            <a:ext cx="4064335" cy="4002167"/>
          </a:xfrm>
        </p:spPr>
        <p:txBody>
          <a:bodyPr/>
          <a:lstStyle>
            <a:lvl1pPr marL="0" indent="0">
              <a:buNone/>
              <a:defRPr sz="1600"/>
            </a:lvl1pPr>
            <a:lvl2pPr marL="460080" indent="0">
              <a:buNone/>
              <a:defRPr sz="1400"/>
            </a:lvl2pPr>
            <a:lvl3pPr marL="920161" indent="0">
              <a:buNone/>
              <a:defRPr sz="1200"/>
            </a:lvl3pPr>
            <a:lvl4pPr marL="1380241" indent="0">
              <a:buNone/>
              <a:defRPr sz="1000"/>
            </a:lvl4pPr>
            <a:lvl5pPr marL="1840321" indent="0">
              <a:buNone/>
              <a:defRPr sz="1000"/>
            </a:lvl5pPr>
            <a:lvl6pPr marL="2300402" indent="0">
              <a:buNone/>
              <a:defRPr sz="1000"/>
            </a:lvl6pPr>
            <a:lvl7pPr marL="2760482" indent="0">
              <a:buNone/>
              <a:defRPr sz="1000"/>
            </a:lvl7pPr>
            <a:lvl8pPr marL="3220563" indent="0">
              <a:buNone/>
              <a:defRPr sz="1000"/>
            </a:lvl8pPr>
            <a:lvl9pPr marL="368064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09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002" y="480061"/>
            <a:ext cx="4064335" cy="16802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7311" y="1036798"/>
            <a:ext cx="6379547" cy="5117306"/>
          </a:xfrm>
        </p:spPr>
        <p:txBody>
          <a:bodyPr anchor="t"/>
          <a:lstStyle>
            <a:lvl1pPr marL="0" indent="0">
              <a:buNone/>
              <a:defRPr sz="3200"/>
            </a:lvl1pPr>
            <a:lvl2pPr marL="460080" indent="0">
              <a:buNone/>
              <a:defRPr sz="2800"/>
            </a:lvl2pPr>
            <a:lvl3pPr marL="920161" indent="0">
              <a:buNone/>
              <a:defRPr sz="2400"/>
            </a:lvl3pPr>
            <a:lvl4pPr marL="1380241" indent="0">
              <a:buNone/>
              <a:defRPr sz="2000"/>
            </a:lvl4pPr>
            <a:lvl5pPr marL="1840321" indent="0">
              <a:buNone/>
              <a:defRPr sz="2000"/>
            </a:lvl5pPr>
            <a:lvl6pPr marL="2300402" indent="0">
              <a:buNone/>
              <a:defRPr sz="2000"/>
            </a:lvl6pPr>
            <a:lvl7pPr marL="2760482" indent="0">
              <a:buNone/>
              <a:defRPr sz="2000"/>
            </a:lvl7pPr>
            <a:lvl8pPr marL="3220563" indent="0">
              <a:buNone/>
              <a:defRPr sz="2000"/>
            </a:lvl8pPr>
            <a:lvl9pPr marL="3680643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8002" y="2160272"/>
            <a:ext cx="4064335" cy="4002167"/>
          </a:xfrm>
        </p:spPr>
        <p:txBody>
          <a:bodyPr/>
          <a:lstStyle>
            <a:lvl1pPr marL="0" indent="0">
              <a:buNone/>
              <a:defRPr sz="1600"/>
            </a:lvl1pPr>
            <a:lvl2pPr marL="460080" indent="0">
              <a:buNone/>
              <a:defRPr sz="1400"/>
            </a:lvl2pPr>
            <a:lvl3pPr marL="920161" indent="0">
              <a:buNone/>
              <a:defRPr sz="1200"/>
            </a:lvl3pPr>
            <a:lvl4pPr marL="1380241" indent="0">
              <a:buNone/>
              <a:defRPr sz="1000"/>
            </a:lvl4pPr>
            <a:lvl5pPr marL="1840321" indent="0">
              <a:buNone/>
              <a:defRPr sz="1000"/>
            </a:lvl5pPr>
            <a:lvl6pPr marL="2300402" indent="0">
              <a:buNone/>
              <a:defRPr sz="1000"/>
            </a:lvl6pPr>
            <a:lvl7pPr marL="2760482" indent="0">
              <a:buNone/>
              <a:defRPr sz="1000"/>
            </a:lvl7pPr>
            <a:lvl8pPr marL="3220563" indent="0">
              <a:buNone/>
              <a:defRPr sz="1000"/>
            </a:lvl8pPr>
            <a:lvl9pPr marL="368064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28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359" y="383383"/>
            <a:ext cx="10868858" cy="1391841"/>
          </a:xfrm>
          <a:prstGeom prst="rect">
            <a:avLst/>
          </a:prstGeom>
        </p:spPr>
        <p:txBody>
          <a:bodyPr vert="horz" lIns="92016" tIns="46008" rIns="92016" bIns="4600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359" y="1916908"/>
            <a:ext cx="10868858" cy="4568905"/>
          </a:xfrm>
          <a:prstGeom prst="rect">
            <a:avLst/>
          </a:prstGeom>
        </p:spPr>
        <p:txBody>
          <a:bodyPr vert="horz" lIns="92016" tIns="46008" rIns="92016" bIns="460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6359" y="6674170"/>
            <a:ext cx="2835354" cy="383381"/>
          </a:xfrm>
          <a:prstGeom prst="rect">
            <a:avLst/>
          </a:prstGeom>
        </p:spPr>
        <p:txBody>
          <a:bodyPr vert="horz" lIns="92016" tIns="46008" rIns="92016" bIns="4600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D8565-7C13-4870-A93C-63A42E760C04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4273" y="6674170"/>
            <a:ext cx="4253031" cy="383381"/>
          </a:xfrm>
          <a:prstGeom prst="rect">
            <a:avLst/>
          </a:prstGeom>
        </p:spPr>
        <p:txBody>
          <a:bodyPr vert="horz" lIns="92016" tIns="46008" rIns="92016" bIns="4600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9863" y="6674170"/>
            <a:ext cx="2835354" cy="383381"/>
          </a:xfrm>
          <a:prstGeom prst="rect">
            <a:avLst/>
          </a:prstGeom>
        </p:spPr>
        <p:txBody>
          <a:bodyPr vert="horz" lIns="92016" tIns="46008" rIns="92016" bIns="4600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6DFB6-248E-4633-BE76-85FD4CF83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33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2016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040" indent="-230040" algn="l" defTabSz="920161" rtl="0" eaLnBrk="1" latinLnBrk="0" hangingPunct="1">
        <a:lnSpc>
          <a:spcPct val="90000"/>
        </a:lnSpc>
        <a:spcBef>
          <a:spcPts val="1006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0121" indent="-230040" algn="l" defTabSz="920161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50201" indent="-230040" algn="l" defTabSz="920161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10281" indent="-230040" algn="l" defTabSz="920161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70362" indent="-230040" algn="l" defTabSz="920161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30442" indent="-230040" algn="l" defTabSz="920161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90522" indent="-230040" algn="l" defTabSz="920161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50603" indent="-230040" algn="l" defTabSz="920161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910683" indent="-230040" algn="l" defTabSz="920161" rtl="0" eaLnBrk="1" latinLnBrk="0" hangingPunct="1">
        <a:lnSpc>
          <a:spcPct val="90000"/>
        </a:lnSpc>
        <a:spcBef>
          <a:spcPts val="503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0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0080" algn="l" defTabSz="920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0161" algn="l" defTabSz="920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41" algn="l" defTabSz="920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0321" algn="l" defTabSz="920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0402" algn="l" defTabSz="920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60482" algn="l" defTabSz="920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20563" algn="l" defTabSz="920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80643" algn="l" defTabSz="9201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149708" y="6714687"/>
            <a:ext cx="8440210" cy="335074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 теперь все это можно сделать за считанные минуты в одном приложении !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Номер слайда 1"/>
          <p:cNvSpPr txBox="1">
            <a:spLocks/>
          </p:cNvSpPr>
          <p:nvPr/>
        </p:nvSpPr>
        <p:spPr>
          <a:xfrm>
            <a:off x="9745143" y="6919400"/>
            <a:ext cx="2947735" cy="383486"/>
          </a:xfrm>
          <a:prstGeom prst="rect">
            <a:avLst/>
          </a:prstGeom>
        </p:spPr>
        <p:txBody>
          <a:bodyPr vert="horz" lIns="95663" tIns="47832" rIns="95663" bIns="47832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3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77616" y="5933042"/>
            <a:ext cx="10280591" cy="675907"/>
          </a:xfrm>
          <a:prstGeom prst="roundRect">
            <a:avLst/>
          </a:prstGeom>
          <a:solidFill>
            <a:srgbClr val="F48D78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 главной странице в приложении пользователь может оставлять заявки/жалобы в управляющую компанию или ТСЖ. Приложение предоставляет возможность подачи </a:t>
            </a:r>
            <a:r>
              <a:rPr lang="ru-RU" sz="1400" b="1" u="sng" dirty="0">
                <a:latin typeface="Times New Roman" pitchFamily="18" charset="0"/>
                <a:cs typeface="Times New Roman" pitchFamily="18" charset="0"/>
              </a:rPr>
              <a:t>коллективной заявки/ жалобы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от жителей МКД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262140" y="227288"/>
            <a:ext cx="10508038" cy="16426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 помощью вкладки «Показания» пользователь может передать показания по счетчикам за холодную и горячую воду, </a:t>
            </a:r>
          </a:p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электричество и газ.</a:t>
            </a:r>
          </a:p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Для этого нужно ввести данные или отсканировать счетчик, тогда вся информация выгрузится автоматически. </a:t>
            </a:r>
          </a:p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Кроме того, сервис считает расход коммунальных ресурсов и показывает значение за предыдущий период. </a:t>
            </a:r>
          </a:p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Если счетчик не отображается, Вам предложат проверить, правильно ли указан номер. </a:t>
            </a:r>
          </a:p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случае ошибки в приложении можно подать заявку в управляющую компанию для актуализации данных.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369191" y="2030595"/>
            <a:ext cx="5000622" cy="11483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 помощью сервиса «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Госулуги.Дом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 можно заказать поверку счетчиков. </a:t>
            </a:r>
          </a:p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Дата поверки каждого установленного в квартире счетчика отображается во вкладе «Показания».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16160" y="2029874"/>
            <a:ext cx="4982290" cy="114834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Во вкладке «Счета» пользователь может оплатить услуги ЖКХ банковской картой или с помощью СБП без комиссии, а также посмотреть историю начисления и платежей за выбранный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период.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5359186" y="3404582"/>
            <a:ext cx="2401741" cy="2337488"/>
            <a:chOff x="5073969" y="2572651"/>
            <a:chExt cx="1693184" cy="1399014"/>
          </a:xfrm>
        </p:grpSpPr>
        <p:sp>
          <p:nvSpPr>
            <p:cNvPr id="30" name="Овал 29"/>
            <p:cNvSpPr/>
            <p:nvPr/>
          </p:nvSpPr>
          <p:spPr>
            <a:xfrm>
              <a:off x="5073969" y="2572651"/>
              <a:ext cx="1656924" cy="1399014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76200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Овал 4"/>
            <p:cNvSpPr/>
            <p:nvPr/>
          </p:nvSpPr>
          <p:spPr>
            <a:xfrm>
              <a:off x="5094296" y="2576162"/>
              <a:ext cx="1672857" cy="1283598"/>
            </a:xfrm>
            <a:prstGeom prst="rect">
              <a:avLst/>
            </a:prstGeom>
            <a:ln w="762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algn="ctr" defTabSz="89460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  <a:sym typeface="Calibri"/>
                </a:rPr>
                <a:t>Зачем нужно приложение </a:t>
              </a:r>
              <a:r>
                <a:rPr lang="ru-RU" sz="20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Calibri"/>
                </a:rPr>
                <a:t>«</a:t>
              </a:r>
              <a:r>
                <a:rPr lang="ru-RU" sz="2000" b="1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Calibri"/>
                </a:rPr>
                <a:t>Госуслуги.Дом</a:t>
              </a:r>
              <a:r>
                <a:rPr lang="ru-RU" sz="20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Calibri"/>
                </a:rPr>
                <a:t>»</a:t>
              </a:r>
              <a:endPara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Calibri"/>
              </a:endParaRPr>
            </a:p>
          </p:txBody>
        </p:sp>
      </p:grpSp>
      <p:sp>
        <p:nvSpPr>
          <p:cNvPr id="32" name="Скругленный прямоугольник 31"/>
          <p:cNvSpPr/>
          <p:nvPr/>
        </p:nvSpPr>
        <p:spPr>
          <a:xfrm>
            <a:off x="555476" y="3979642"/>
            <a:ext cx="2545533" cy="85457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общем собрании собственников и голосовать в общедомовых собраниях собственников 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797952" y="5087070"/>
            <a:ext cx="4166210" cy="59621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читать полезные советы для собственников жилья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198502" y="4939469"/>
            <a:ext cx="3063143" cy="87190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сезонном отключении горячей воды, о плановых работах, авариях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797952" y="4227623"/>
            <a:ext cx="4166210" cy="7118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внутри сервиса можно организовать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чат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жильцов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помощью «VK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Мессенджера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760927" y="3376975"/>
            <a:ext cx="4203235" cy="66951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lvl="0"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просматривать отчеты по управлению домом,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расходах и работах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52143" y="3365930"/>
            <a:ext cx="4163784" cy="3525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Получать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уведомления: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zam\Desktop\490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8549" flipH="1">
            <a:off x="564212" y="834014"/>
            <a:ext cx="1529734" cy="117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zam\AppData\Local\Packages\Microsoft.Windows.Photos_8wekyb3d8bbwe\TempState\ShareServiceTempFolder\9g89c7pfzup6tyyxpxl863p8n27p08z7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58">
            <a:off x="10801675" y="5890856"/>
            <a:ext cx="1124255" cy="109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zam\AppData\Local\Packages\Microsoft.Windows.Photos_8wekyb3d8bbwe\TempState\ShareServiceTempFolder\d5.png.pagespeed.ce.zysarwzuzl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968">
            <a:off x="11293607" y="2350304"/>
            <a:ext cx="953141" cy="93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zam\Desktop\c34072a09495581011bc7429558ef35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3308">
            <a:off x="11571106" y="4509871"/>
            <a:ext cx="965704" cy="73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Скругленный прямоугольник 45"/>
          <p:cNvSpPr/>
          <p:nvPr/>
        </p:nvSpPr>
        <p:spPr>
          <a:xfrm>
            <a:off x="3305489" y="3979643"/>
            <a:ext cx="1956156" cy="85457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планах по капремонту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3213218" y="3718455"/>
            <a:ext cx="8546" cy="1221014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700613" y="3718455"/>
            <a:ext cx="0" cy="261187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4026634" y="3726351"/>
            <a:ext cx="1" cy="253292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4" name="Picture 20" descr="C:\Users\zam\AppData\Local\Packages\Microsoft.Windows.Photos_8wekyb3d8bbwe\TempState\ShareServiceTempFolder\scale_1200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0011">
            <a:off x="4415528" y="3351149"/>
            <a:ext cx="981095" cy="81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zam\Desktop\WVc3GCRLSvk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91466">
            <a:off x="223709" y="3104538"/>
            <a:ext cx="1256868" cy="97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zam\AppData\Local\Packages\Microsoft.Windows.Photos_8wekyb3d8bbwe\TempState\ShareServiceTempFolder\отключение воды.jpe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43" y="4991075"/>
            <a:ext cx="1488707" cy="75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4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017844" y="299767"/>
            <a:ext cx="6178609" cy="506241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lvl="0"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пользоваться сервисом «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Госуслуги.Дом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43484" y="1004234"/>
            <a:ext cx="6375163" cy="646006"/>
          </a:xfrm>
          <a:prstGeom prst="roundRect">
            <a:avLst/>
          </a:prstGeom>
          <a:solidFill>
            <a:srgbClr val="FB7875"/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lvl="0" algn="ctr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скачать и установить приложение «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Госуслуги.Дом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» на смартфон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Play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Store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Apple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Store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9121" y="4625128"/>
            <a:ext cx="2337293" cy="774848"/>
          </a:xfrm>
          <a:prstGeom prst="roundRect">
            <a:avLst/>
          </a:prstGeom>
          <a:solidFill>
            <a:srgbClr val="CCCC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16" tIns="46008" rIns="92016" bIns="46008" rtlCol="0" anchor="ctr"/>
          <a:lstStyle/>
          <a:p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работает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включенным VPN </a:t>
            </a:r>
          </a:p>
          <a:p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17718" y="3953381"/>
            <a:ext cx="7080240" cy="61529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 предложит пользователю выбрать собственность из данных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Росреестра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79443" y="1960509"/>
            <a:ext cx="7255379" cy="64600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lvl="0" algn="ctr"/>
            <a:r>
              <a:rPr lang="ru-RU" sz="1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этого сервис предложит этого зарегистрироваться с помощью подтвержденной учетной записи на портале </a:t>
            </a:r>
            <a:r>
              <a:rPr lang="ru-RU" sz="15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Госуслуг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0735" y="2895427"/>
            <a:ext cx="4477997" cy="7748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у пользователя нет учетной записи, приложение подскажет, как ее создать всего за 10 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минут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32116" y="2895427"/>
            <a:ext cx="6165842" cy="7748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предоставления согласия на обработку персональных данных и получения сведений о документах, размещенных на портале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начинать пользоваться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приложением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17718" y="4706394"/>
            <a:ext cx="7080240" cy="6460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недвижимость не отображается, сервис уточнит, точно ли вы проживаете в МКД, а не в частном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доме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30636" y="6401471"/>
            <a:ext cx="5501381" cy="64600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Сервис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позволяет исправить ошибку в данных о недвижимости — площадь или долю собственности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17718" y="5508274"/>
            <a:ext cx="7080240" cy="6460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2016" tIns="46008" rIns="92016" bIns="46008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Далее предложит заполнить адрес дома и номер квартиры. Кроме того, необходимо будет указать, являетесь ли вы собственником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жилья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zam\Desktop\kisspng-mobile-phones-target-market-customer-service-infografic-5ac22dd487a3a7.1571570315226751565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00104">
            <a:off x="577473" y="1545016"/>
            <a:ext cx="1687653" cy="117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Выгнутая влево стрелка 16"/>
          <p:cNvSpPr/>
          <p:nvPr/>
        </p:nvSpPr>
        <p:spPr>
          <a:xfrm>
            <a:off x="4409630" y="4261029"/>
            <a:ext cx="408088" cy="768368"/>
          </a:xfrm>
          <a:prstGeom prst="curvedRightArrow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4409630" y="5108047"/>
            <a:ext cx="408088" cy="848372"/>
          </a:xfrm>
          <a:prstGeom prst="curvedRightArrow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 углом 20"/>
          <p:cNvSpPr/>
          <p:nvPr/>
        </p:nvSpPr>
        <p:spPr>
          <a:xfrm rot="10800000" flipH="1">
            <a:off x="2860702" y="1650240"/>
            <a:ext cx="418741" cy="76057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Стрелка углом 26"/>
          <p:cNvSpPr/>
          <p:nvPr/>
        </p:nvSpPr>
        <p:spPr>
          <a:xfrm rot="10800000">
            <a:off x="4708729" y="2606516"/>
            <a:ext cx="410202" cy="76057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8571432" y="3670275"/>
            <a:ext cx="243605" cy="283106"/>
          </a:xfrm>
          <a:prstGeom prst="downArrow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углом 29"/>
          <p:cNvSpPr/>
          <p:nvPr/>
        </p:nvSpPr>
        <p:spPr>
          <a:xfrm rot="10800000">
            <a:off x="9332017" y="6154280"/>
            <a:ext cx="410202" cy="684971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6" name="Picture 8" descr="C:\Users\zam\Desktop\6cff774s-9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8421" y="1602236"/>
            <a:ext cx="1755887" cy="135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zam\AppData\Local\Packages\Microsoft.Windows.Photos_8wekyb3d8bbwe\TempState\ShareServiceTempFolder\2ca99e6d7b0ec565589759957d778059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610" y="3971457"/>
            <a:ext cx="734938" cy="73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zam\AppData\Local\Packages\Microsoft.Windows.Photos_8wekyb3d8bbwe\TempState\ShareServiceTempFolder\i (2)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583" y="5645673"/>
            <a:ext cx="2813202" cy="142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93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2752</TotalTime>
  <Words>373</Words>
  <Application>Microsoft Office PowerPoint</Application>
  <PresentationFormat>Произвольный</PresentationFormat>
  <Paragraphs>35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Правительство Ярославской области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Полищук Марина Сергеевна</dc:creator>
  <cp:lastModifiedBy>Марина Полищук</cp:lastModifiedBy>
  <cp:revision>119</cp:revision>
  <cp:lastPrinted>2024-10-23T13:25:52Z</cp:lastPrinted>
  <dcterms:created xsi:type="dcterms:W3CDTF">2023-11-20T13:23:29Z</dcterms:created>
  <dcterms:modified xsi:type="dcterms:W3CDTF">2024-11-26T05:24:12Z</dcterms:modified>
</cp:coreProperties>
</file>